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4" r:id="rId12"/>
    <p:sldId id="273" r:id="rId13"/>
    <p:sldId id="269" r:id="rId14"/>
    <p:sldId id="270" r:id="rId15"/>
    <p:sldId id="259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0B5D8-5A60-4BE5-9B28-D436EEA914E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6C60B-925B-44D3-B596-5D3091C5AC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6C60B-925B-44D3-B596-5D3091C5AC2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A83-2C94-4CEF-B9E5-F69415DDB0A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D2AB-D925-49BE-9EC9-268C84025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A83-2C94-4CEF-B9E5-F69415DDB0A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D2AB-D925-49BE-9EC9-268C84025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A83-2C94-4CEF-B9E5-F69415DDB0A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D2AB-D925-49BE-9EC9-268C84025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A83-2C94-4CEF-B9E5-F69415DDB0A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D2AB-D925-49BE-9EC9-268C84025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A83-2C94-4CEF-B9E5-F69415DDB0A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D2AB-D925-49BE-9EC9-268C84025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A83-2C94-4CEF-B9E5-F69415DDB0A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D2AB-D925-49BE-9EC9-268C84025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A83-2C94-4CEF-B9E5-F69415DDB0A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D2AB-D925-49BE-9EC9-268C84025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A83-2C94-4CEF-B9E5-F69415DDB0A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D2AB-D925-49BE-9EC9-268C84025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A83-2C94-4CEF-B9E5-F69415DDB0A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D2AB-D925-49BE-9EC9-268C84025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A83-2C94-4CEF-B9E5-F69415DDB0A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D2AB-D925-49BE-9EC9-268C84025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A83-2C94-4CEF-B9E5-F69415DDB0A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D2AB-D925-49BE-9EC9-268C84025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F8A83-2C94-4CEF-B9E5-F69415DDB0A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3D2AB-D925-49BE-9EC9-268C84025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099" name="WordArt 8"/>
          <p:cNvSpPr>
            <a:spLocks noChangeArrowheads="1" noChangeShapeType="1" noTextEdit="1"/>
          </p:cNvSpPr>
          <p:nvPr/>
        </p:nvSpPr>
        <p:spPr bwMode="auto">
          <a:xfrm>
            <a:off x="609600" y="3657600"/>
            <a:ext cx="7848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HỌC TRỰC TUYẾN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11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812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2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3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981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4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9812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5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2133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6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590800"/>
            <a:ext cx="11430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7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8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81200"/>
            <a:ext cx="12192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9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7620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20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21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2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590800"/>
            <a:ext cx="7620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23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WordArt 24"/>
          <p:cNvSpPr>
            <a:spLocks noChangeArrowheads="1" noChangeShapeType="1" noTextEdit="1"/>
          </p:cNvSpPr>
          <p:nvPr/>
        </p:nvSpPr>
        <p:spPr bwMode="auto">
          <a:xfrm>
            <a:off x="2362200" y="4724400"/>
            <a:ext cx="434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9BE02"/>
                </a:solidFill>
                <a:effectLst>
                  <a:outerShdw dist="45791" dir="2021404" algn="ctr" rotWithShape="0">
                    <a:srgbClr val="FF330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HÓA HỌC 8</a:t>
            </a:r>
            <a:endParaRPr lang="en-US" sz="3600" b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rgbClr val="69BE02"/>
              </a:solidFill>
              <a:effectLst>
                <a:outerShdw dist="45791" dir="2021404" algn="ctr" rotWithShape="0">
                  <a:srgbClr val="FF330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7" name="Rectangle 1"/>
          <p:cNvSpPr>
            <a:spLocks noChangeArrowheads="1"/>
          </p:cNvSpPr>
          <p:nvPr/>
        </p:nvSpPr>
        <p:spPr bwMode="auto">
          <a:xfrm>
            <a:off x="2679700" y="5791200"/>
            <a:ext cx="5245100" cy="37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Hảo</a:t>
            </a:r>
            <a:endParaRPr lang="en-US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 descr="C:\Users\MACservice\Desktop\logo truo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0" cy="14945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0" name="Object 2" descr="image1"/>
          <p:cNvGraphicFramePr>
            <a:graphicFrameLocks noChangeAspect="1"/>
          </p:cNvGraphicFramePr>
          <p:nvPr/>
        </p:nvGraphicFramePr>
        <p:xfrm>
          <a:off x="3657600" y="1981200"/>
          <a:ext cx="1524000" cy="1504950"/>
        </p:xfrm>
        <a:graphic>
          <a:graphicData uri="http://schemas.openxmlformats.org/presentationml/2006/ole">
            <p:oleObj spid="_x0000_s38914" name="CS ChemDraw Drawing" r:id="rId5" imgW="3771900" imgH="5038725" progId="">
              <p:embed/>
            </p:oleObj>
          </a:graphicData>
        </a:graphic>
      </p:graphicFrame>
      <p:sp>
        <p:nvSpPr>
          <p:cNvPr id="24" name="WordArt 8"/>
          <p:cNvSpPr>
            <a:spLocks noChangeArrowheads="1" noChangeShapeType="1" noTextEdit="1"/>
          </p:cNvSpPr>
          <p:nvPr/>
        </p:nvSpPr>
        <p:spPr bwMode="auto">
          <a:xfrm>
            <a:off x="762000" y="1295400"/>
            <a:ext cx="7848600" cy="450151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54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CHÀO MỪNG CÁC BẠN HỌC SINH LỚP 8A2</a:t>
            </a:r>
            <a:endParaRPr kumimoji="0" lang="en-US" sz="54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90650" cy="108585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142529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15: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2Fe + 3Cl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2FeCl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3	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B.2H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+ 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C. 2Al + 3O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2Al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3	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D. Zn + 2HCl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ZnCl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+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16: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Cho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sơ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đồ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phản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ứng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sau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: Al +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CuO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 --&gt; Al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+ Cu 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Phương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trình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bằng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đúng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A. 2Al + 3CuO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Al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+ 3Cu	B. 2Al + 2CuO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+ 3Cu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C. 2Al + 3CuO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+ 2Cu	D.4 Al +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CuO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Al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+ Cu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-152400" y="28956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-152400" y="40386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4038600" y="4038600"/>
            <a:ext cx="2286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1" name="Line 1"/>
          <p:cNvSpPr>
            <a:spLocks noChangeShapeType="1"/>
          </p:cNvSpPr>
          <p:nvPr/>
        </p:nvSpPr>
        <p:spPr bwMode="auto">
          <a:xfrm>
            <a:off x="3962400" y="35052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038600" y="28956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4038600" y="2362200"/>
            <a:ext cx="2270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762000" y="121920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Hoàn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PTHH.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" y="2133600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Fe(NO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+       ...........                       Fe(OH)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+       NaNO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 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04800" y="27432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Ca(NO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+         K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CaSO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+   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6477000" y="2751892"/>
            <a:ext cx="3048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   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304800" y="3276600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Na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 +        ........                           NaCl        +          H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228600" y="38100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MgCl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+        AgNO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Mg(NO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+    ………..      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33600" y="457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4038600" y="4038600"/>
            <a:ext cx="2286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1" name="Line 1"/>
          <p:cNvSpPr>
            <a:spLocks noChangeShapeType="1"/>
          </p:cNvSpPr>
          <p:nvPr/>
        </p:nvSpPr>
        <p:spPr bwMode="auto">
          <a:xfrm>
            <a:off x="3962400" y="35052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038600" y="28956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4038600" y="2362200"/>
            <a:ext cx="2270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762000" y="121920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Hoàn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PTHH.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" y="2133600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Fe(NO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+      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3NaOH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Fe(OH)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+       3NaNO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 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04800" y="27432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Ca(NO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+         K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CaSO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+   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6477000" y="2751892"/>
            <a:ext cx="3048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2KNO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304800" y="3276600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Na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 +       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2HCl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2NaCl        +          H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228600" y="38100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MgCl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+        2AgNO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Mg(NO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+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2AgCl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90650" cy="108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90650" cy="108585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14600" y="457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PHT 1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304800" y="1447800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hóa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quát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hiđro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2819400"/>
            <a:ext cx="6629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/H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40 =&gt;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Mso</a:t>
            </a:r>
            <a:r>
              <a:rPr lang="en-US" sz="2800" b="1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40 x2 = 80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32 + x16 = 80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16x = 80 – 32 = 48 =&gt; x = 3 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SO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57150"/>
            <a:ext cx="1390650" cy="1085850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371600" y="213211"/>
            <a:ext cx="7543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92475" algn="ctr"/>
              </a:tabLst>
            </a:pPr>
            <a:r>
              <a:rPr kumimoji="0" lang="pt-B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3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</a:t>
            </a:r>
            <a:r>
              <a:rPr kumimoji="0" lang="pt-BR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10,8 gam nhôm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 dụng  hết với axit clohiđric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 thành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nhôm clorua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AlCl</a:t>
            </a:r>
            <a:r>
              <a:rPr kumimoji="0" lang="pt-BR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và </a:t>
            </a:r>
            <a:r>
              <a:rPr kumimoji="0" lang="pt-BR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 hiđro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92475" algn="ctr"/>
              </a:tabLs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 phương trình  hóa học xảy ra? Tính khối lượng của nhôm clorua?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92475" algn="ctr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Tính thể tích của khí hiđro(ĐKTC)?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92475" algn="ctr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Áp dụng định luật bảo toàn khối lượng tính khối lượng của axit clohiđric HCl?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248400" y="3962400"/>
          <a:ext cx="304800" cy="828675"/>
        </p:xfrm>
        <a:graphic>
          <a:graphicData uri="http://schemas.openxmlformats.org/presentationml/2006/ole">
            <p:oleObj spid="_x0000_s27651" name="Equation" r:id="rId4" imgW="152334" imgH="393529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 flipV="1">
          <a:off x="5029200" y="3962400"/>
          <a:ext cx="304800" cy="792480"/>
        </p:xfrm>
        <a:graphic>
          <a:graphicData uri="http://schemas.openxmlformats.org/presentationml/2006/ole">
            <p:oleObj spid="_x0000_s27650" name="Equation" r:id="rId5" imgW="152334" imgH="393529" progId="Equation.3">
              <p:embed/>
            </p:oleObj>
          </a:graphicData>
        </a:graphic>
      </p:graphicFrame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5257800" y="2514600"/>
            <a:ext cx="2286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28600" y="2327077"/>
            <a:ext cx="9753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Phương trình phản ứng:  2Al    +   6 HCl               2AlCl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 3 H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b.Tính  m AlCl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 n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10,8 : 27 = 0,4 mol.                                                                        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 AlCl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n Al = 0,4 mol                                                                             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AlCl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133,5 g.                Vậy mAlCl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nAlCl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.MAlCl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mAlCl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0,4 . 133,5 = 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53,4 g                                                                     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Tính thể tích của khí hiđro:             n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=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334000" y="410636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nAl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228600" y="4343400"/>
            <a:ext cx="9144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V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=  n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 22,4  =  0,6. 22,4 = 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13,44 lit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Áp dụng định luật BTKL tính m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mHCl =  m AlCl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   mH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mAl.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=  0,6 . 2  =  1, 2 g.                            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mHCl =  53,4  +  1,2  -  10,8  = 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43, 8 g         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4202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0,4 = 0,6 mol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  <p:bldP spid="27655" grpId="0"/>
      <p:bldP spid="27655" grpId="1"/>
      <p:bldP spid="27656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" y="1524000"/>
            <a:ext cx="8458200" cy="45243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FontTx/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PTHH</a:t>
            </a:r>
          </a:p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</a:p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ĐLBT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(n, m , V)</a:t>
            </a:r>
          </a:p>
          <a:p>
            <a:pPr marL="514350" indent="-514350">
              <a:buAutoNum type="arabicPeriod"/>
            </a:pP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1" name="Object 7"/>
          <p:cNvGraphicFramePr>
            <a:graphicFrameLocks noChangeAspect="1"/>
          </p:cNvGraphicFramePr>
          <p:nvPr/>
        </p:nvGraphicFramePr>
        <p:xfrm>
          <a:off x="7010400" y="4648200"/>
          <a:ext cx="2133600" cy="2038350"/>
        </p:xfrm>
        <a:graphic>
          <a:graphicData uri="http://schemas.openxmlformats.org/presentationml/2006/ole">
            <p:oleObj spid="_x0000_s2050" name="CS ChemDraw Drawing" r:id="rId3" imgW="3771900" imgH="5038725" progId="">
              <p:embed/>
            </p:oleObj>
          </a:graphicData>
        </a:graphic>
      </p:graphicFrame>
      <p:sp>
        <p:nvSpPr>
          <p:cNvPr id="13" name="WordArt 2"/>
          <p:cNvSpPr>
            <a:spLocks noChangeArrowheads="1" noChangeShapeType="1" noTextEdit="1"/>
          </p:cNvSpPr>
          <p:nvPr/>
        </p:nvSpPr>
        <p:spPr bwMode="auto">
          <a:xfrm>
            <a:off x="2209800" y="1447800"/>
            <a:ext cx="4248472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err="1" smtClean="0">
                <a:ln w="12700">
                  <a:solidFill>
                    <a:srgbClr val="800080"/>
                  </a:solidFill>
                  <a:rou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5400" b="1" kern="10" dirty="0" smtClean="0">
                <a:ln w="12700">
                  <a:solidFill>
                    <a:srgbClr val="800080"/>
                  </a:solidFill>
                  <a:rou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0" dirty="0" err="1" smtClean="0">
                <a:ln w="12700">
                  <a:solidFill>
                    <a:srgbClr val="800080"/>
                  </a:solidFill>
                  <a:rou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5400" b="1" kern="10" dirty="0">
              <a:ln w="12700">
                <a:solidFill>
                  <a:srgbClr val="800080"/>
                </a:solidFill>
                <a:round/>
              </a:ln>
              <a:solidFill>
                <a:srgbClr val="80008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899592" y="2204864"/>
            <a:ext cx="74168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9/3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14/3/2020.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</a:p>
          <a:p>
            <a:pPr marL="457200" indent="-457200" algn="just">
              <a:lnSpc>
                <a:spcPct val="150000"/>
              </a:lnSpc>
            </a:pPr>
            <a:endParaRPr lang="en-US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95450" cy="1466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576149"/>
            <a:ext cx="7696200" cy="27699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BÀI DẠY</a:t>
            </a:r>
          </a:p>
          <a:p>
            <a:pPr marL="914400" indent="-914400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2/3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8/3/2020.</a:t>
            </a:r>
          </a:p>
          <a:p>
            <a:pPr marL="914400" indent="-914400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I.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II.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vi-VN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812781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828800" y="381000"/>
            <a:ext cx="7315200" cy="24622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>
              <a:buAutoNum type="romanUcPeriod"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 :</a:t>
            </a:r>
          </a:p>
          <a:p>
            <a:pPr marL="571500" indent="-571500"/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PHT 1</a:t>
            </a:r>
          </a:p>
          <a:p>
            <a:pPr marL="571500" indent="-571500"/>
            <a:endParaRPr lang="en-US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/>
            <a:endParaRPr lang="en-US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800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0" y="20574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0" y="35814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67640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Nguyên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 so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nguyên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oxy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Nặng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gấp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nguyên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oxy     B.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Nặng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nguyên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oxy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Nhẹ hơn nguyên tử oxy ½ lần      D.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Nặng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gấp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nguyên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oxy                 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Dãy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gồm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toàn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CuO, 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O, CO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                     B. N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Cl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CaO, HCl, K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NH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               D. CO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BaCl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CuO.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Công thức hóa học nào sau đây viết sai: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Fe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            B. FeO.                      C. KO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D. K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32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đvC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 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B. Cl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C.   N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D. H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5638800" y="42672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0" y="50292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90650" cy="1085850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28600" y="1494472"/>
            <a:ext cx="8915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Cấu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nguyên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gồm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Electron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hạt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nhân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B. Proton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electron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Proton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nơtron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D. Electron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nơtron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5" name="Line 1"/>
          <p:cNvSpPr>
            <a:spLocks noChangeShapeType="1"/>
          </p:cNvSpPr>
          <p:nvPr/>
        </p:nvSpPr>
        <p:spPr bwMode="auto">
          <a:xfrm>
            <a:off x="6286500" y="28956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52400" y="2611398"/>
            <a:ext cx="8991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963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6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Cho phương trình hóa học:   Al   +  Cl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...........   Chỗ trống đó là: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963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AlCl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      B. Al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Cl.            C. AlCl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     D. Al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963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7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Nitơ trong công thức nào có hóa trị V: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963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 NH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B. NO            C.  NO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D.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963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8: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Dãy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gồm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toàn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đơn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963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N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Cl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                     B. CuO, 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O, CO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                                       C. CaO, HCl, K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NH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      D. CO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BaCl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CuO.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28600" y="19050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7086600" y="41148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0" y="33528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0" y="48768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90650" cy="1085850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8600" y="1429942"/>
            <a:ext cx="8915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9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Khí nào sau đây nhẹ nhất trong các chất khí: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N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B. 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C.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D. SO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nặng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hơn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CO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B.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C. N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D. CH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11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 A có tỉ khối đối với khí H</a:t>
            </a:r>
            <a:r>
              <a:rPr kumimoji="0" lang="pt-BR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là 32. Khối lượng mol của khí A là: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34 gam             B. 64 gam             C. 16 gam                D. 32 gam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 lượng của 22, 4 lít khí H</a:t>
            </a:r>
            <a:r>
              <a:rPr kumimoji="0" lang="pt-BR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đ ktc là: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1 gam                       B. 44,8 gam.           C. 0,2 gam.        D. 2 gam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1" name="Line 1"/>
          <p:cNvSpPr>
            <a:spLocks noChangeShapeType="1"/>
          </p:cNvSpPr>
          <p:nvPr/>
        </p:nvSpPr>
        <p:spPr bwMode="auto">
          <a:xfrm>
            <a:off x="6172200" y="51054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52400" y="487680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13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Cho phương trình hóa học:  Al   +  HCl</a:t>
            </a:r>
            <a:r>
              <a:rPr kumimoji="0" lang="pt-BR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AlCl</a:t>
            </a:r>
            <a:r>
              <a:rPr kumimoji="0" lang="pt-BR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   ..............   Chỗ trống đó là: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Cl</a:t>
            </a:r>
            <a:r>
              <a:rPr kumimoji="0" lang="pt-BR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              B. H.                     C. H</a:t>
            </a:r>
            <a:r>
              <a:rPr kumimoji="0" lang="pt-BR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D. O</a:t>
            </a:r>
            <a:r>
              <a:rPr kumimoji="0" lang="pt-BR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953000" y="18288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28600" y="25908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62200" y="36576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7391400" y="44196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5181600" y="56388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57150"/>
            <a:ext cx="1390650" cy="1085850"/>
          </a:xfrm>
          <a:prstGeom prst="rect">
            <a:avLst/>
          </a:prstGeom>
          <a:noFill/>
        </p:spPr>
      </p:pic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371600" y="3200400"/>
          <a:ext cx="600307" cy="1057275"/>
        </p:xfrm>
        <a:graphic>
          <a:graphicData uri="http://schemas.openxmlformats.org/presentationml/2006/ole">
            <p:oleObj spid="_x0000_s19459" name="Equation" r:id="rId4" imgW="228501" imgH="393529" progId="Equation.3">
              <p:embed/>
            </p:oleObj>
          </a:graphicData>
        </a:graphic>
      </p:graphicFrame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4343400" y="3124200"/>
          <a:ext cx="533400" cy="1228725"/>
        </p:xfrm>
        <a:graphic>
          <a:graphicData uri="http://schemas.openxmlformats.org/presentationml/2006/ole">
            <p:oleObj spid="_x0000_s19458" name="Equation" r:id="rId5" imgW="228501" imgH="393529" progId="Equation.3">
              <p:embed/>
            </p:oleObj>
          </a:graphicData>
        </a:graphic>
      </p:graphicFrame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4800600" y="4419600"/>
          <a:ext cx="533400" cy="1047750"/>
        </p:xfrm>
        <a:graphic>
          <a:graphicData uri="http://schemas.openxmlformats.org/presentationml/2006/ole">
            <p:oleObj spid="_x0000_s19457" name="Equation" r:id="rId6" imgW="190417" imgH="393529" progId="Equation.3">
              <p:embed/>
            </p:oleObj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" y="2710934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14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Công thức hóa học nào sau đây viết sai: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 n =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286000" y="34290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B. m  = 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81000" y="48006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 m  =  n . M              D. M  = 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04800" y="1556266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15: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 tích của 16 gam khí 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đktc là: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22,4 lít                     B. 44,8 lít.               C. 11,2 lít          D. 16,8 lít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410200" y="19050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124200" y="34290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90650" cy="108585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14600" y="381000"/>
            <a:ext cx="2837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PHIẾU HỌC TẬP 2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311532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N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,CO,SO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nặng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hơn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	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0,56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nitơ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A.0,01 mol	B.0,02 mol	C.0,025 mol		D.0,1 mol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Cu + 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--&gt;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đúng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2Cu + 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			B. 2Cu + 2O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4CuO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C.    Cu + 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2CuO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			D. 2Cu + 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2CuO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11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gam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CO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thể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tích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A.6,5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lít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B.44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lít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	       	C.56,6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lít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		D.5,6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lít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5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mol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phân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tử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N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280g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Nitơ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: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A.28 mol	B.10 mol	C.11 mol		D.12 mol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172200" y="17526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590800" y="25146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162800" y="45720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419600" y="38862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43200" y="54864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90650" cy="108585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2400" y="1283732"/>
            <a:ext cx="8915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/KK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&lt; 1.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N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	C. CO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nặng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hơn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hydro: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A.4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B.16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C.32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 D.8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Muốn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A.Đặt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ngược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                        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B.Đặt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C.Cách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cũng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D.Đặt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nghiêng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bình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nitơ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(N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1,675 .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Vậy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45g		B. 46g		C.47g			D.48g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trăm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nguyên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A.50%		B.60%		C.20%		D.80%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209800" y="20574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743200" y="28194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0" y="35814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733800" y="50292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0" y="60960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57150"/>
            <a:ext cx="1390650" cy="108585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04800" y="1420386"/>
            <a:ext cx="88392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nóng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chảy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lỏng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tượng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A.vật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B.hóa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C.sinh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D.tự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nhiên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12: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“Chất biến đổi trong phản ứng là.........., còn chất mới sinh ra gọi là.........”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A.chất xúc tác – sản phẩm		                   B.chất tham gia – chất phản ứng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C.chất phản ứng – sản phẩm	</a:t>
            </a:r>
            <a:r>
              <a:rPr lang="it-IT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it-IT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D.chất xúc tác – chất tạo thành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chiếm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bởi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N…..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A.nguyên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B.số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mol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D.khối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D.phân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14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biểu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đúng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A.Thủy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nóng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chảy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thổi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bình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tượng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hóa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B.Công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hóa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Fe(III)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O(II)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Fe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C.Ở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kiện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 mol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22,4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Nguyên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cùng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cùng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proton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nơtron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hạt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nhân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52400" y="17526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0" y="25908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400800" y="35814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0" y="48006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1111</Words>
  <Application>Microsoft Office PowerPoint</Application>
  <PresentationFormat>On-screen Show (4:3)</PresentationFormat>
  <Paragraphs>143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Equation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23</cp:revision>
  <dcterms:created xsi:type="dcterms:W3CDTF">2020-03-12T00:41:54Z</dcterms:created>
  <dcterms:modified xsi:type="dcterms:W3CDTF">2020-03-15T14:38:39Z</dcterms:modified>
</cp:coreProperties>
</file>